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4.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1777" r:id="rId2"/>
    <p:sldId id="256" r:id="rId3"/>
    <p:sldId id="1846" r:id="rId4"/>
    <p:sldId id="1847" r:id="rId5"/>
    <p:sldId id="1848" r:id="rId6"/>
    <p:sldId id="1849" r:id="rId7"/>
    <p:sldId id="1850" r:id="rId8"/>
    <p:sldId id="1851" r:id="rId9"/>
    <p:sldId id="1852" r:id="rId10"/>
    <p:sldId id="1857" r:id="rId11"/>
    <p:sldId id="1890" r:id="rId12"/>
    <p:sldId id="1891" r:id="rId13"/>
    <p:sldId id="1893" r:id="rId14"/>
    <p:sldId id="1892" r:id="rId15"/>
    <p:sldId id="1894" r:id="rId16"/>
    <p:sldId id="1858" r:id="rId17"/>
    <p:sldId id="1859" r:id="rId18"/>
    <p:sldId id="1860" r:id="rId19"/>
    <p:sldId id="1861" r:id="rId20"/>
    <p:sldId id="1862" r:id="rId21"/>
    <p:sldId id="1863" r:id="rId22"/>
    <p:sldId id="1925" r:id="rId23"/>
    <p:sldId id="1864" r:id="rId24"/>
    <p:sldId id="1926" r:id="rId25"/>
    <p:sldId id="1865" r:id="rId26"/>
    <p:sldId id="1924" r:id="rId27"/>
    <p:sldId id="1866" r:id="rId28"/>
    <p:sldId id="1867" r:id="rId29"/>
    <p:sldId id="1868" r:id="rId30"/>
    <p:sldId id="1869" r:id="rId31"/>
    <p:sldId id="1870" r:id="rId32"/>
    <p:sldId id="1871" r:id="rId33"/>
    <p:sldId id="1872" r:id="rId34"/>
    <p:sldId id="1873" r:id="rId35"/>
    <p:sldId id="1922" r:id="rId36"/>
    <p:sldId id="1874" r:id="rId37"/>
    <p:sldId id="1923" r:id="rId38"/>
    <p:sldId id="1875" r:id="rId39"/>
    <p:sldId id="1920" r:id="rId40"/>
    <p:sldId id="1916" r:id="rId41"/>
    <p:sldId id="1876" r:id="rId42"/>
    <p:sldId id="1918" r:id="rId43"/>
    <p:sldId id="1877" r:id="rId44"/>
    <p:sldId id="1919" r:id="rId45"/>
    <p:sldId id="1878" r:id="rId46"/>
    <p:sldId id="1879" r:id="rId47"/>
    <p:sldId id="1880" r:id="rId48"/>
    <p:sldId id="1881" r:id="rId49"/>
    <p:sldId id="1882" r:id="rId50"/>
    <p:sldId id="1921" r:id="rId51"/>
    <p:sldId id="1883" r:id="rId52"/>
    <p:sldId id="1927" r:id="rId53"/>
    <p:sldId id="1884" r:id="rId54"/>
    <p:sldId id="1885" r:id="rId55"/>
    <p:sldId id="1886" r:id="rId56"/>
    <p:sldId id="1887" r:id="rId57"/>
    <p:sldId id="1888" r:id="rId58"/>
    <p:sldId id="1895" r:id="rId59"/>
    <p:sldId id="1824" r:id="rId60"/>
    <p:sldId id="1812" r:id="rId61"/>
    <p:sldId id="1821" r:id="rId62"/>
    <p:sldId id="1822" r:id="rId63"/>
    <p:sldId id="1823" r:id="rId64"/>
    <p:sldId id="1825" r:id="rId65"/>
    <p:sldId id="1836" r:id="rId66"/>
    <p:sldId id="1835" r:id="rId67"/>
    <p:sldId id="1837" r:id="rId68"/>
    <p:sldId id="1838" r:id="rId69"/>
    <p:sldId id="1839" r:id="rId70"/>
    <p:sldId id="1840" r:id="rId71"/>
    <p:sldId id="1845" r:id="rId72"/>
    <p:sldId id="1896" r:id="rId73"/>
    <p:sldId id="1897" r:id="rId74"/>
    <p:sldId id="1898" r:id="rId75"/>
    <p:sldId id="1899" r:id="rId76"/>
    <p:sldId id="1902" r:id="rId77"/>
    <p:sldId id="1903" r:id="rId78"/>
    <p:sldId id="1904" r:id="rId79"/>
    <p:sldId id="1905" r:id="rId80"/>
    <p:sldId id="1906" r:id="rId81"/>
    <p:sldId id="1907" r:id="rId82"/>
    <p:sldId id="1908" r:id="rId83"/>
    <p:sldId id="1909" r:id="rId84"/>
    <p:sldId id="1910" r:id="rId85"/>
    <p:sldId id="1911" r:id="rId86"/>
    <p:sldId id="1912" r:id="rId87"/>
    <p:sldId id="1913" r:id="rId88"/>
    <p:sldId id="1914" r:id="rId89"/>
    <p:sldId id="1917" r:id="rId90"/>
    <p:sldId id="191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1"/>
    <p:restoredTop sz="71630"/>
  </p:normalViewPr>
  <p:slideViewPr>
    <p:cSldViewPr snapToGrid="0" snapToObjects="1">
      <p:cViewPr varScale="1">
        <p:scale>
          <a:sx n="95" d="100"/>
          <a:sy n="95" d="100"/>
        </p:scale>
        <p:origin x="5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7.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937215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133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88321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76216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81376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60847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3612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52864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with respect to the weight.</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39</a:t>
            </a:fld>
            <a:endParaRPr lang="en-US"/>
          </a:p>
        </p:txBody>
      </p:sp>
    </p:spTree>
    <p:extLst>
      <p:ext uri="{BB962C8B-B14F-4D97-AF65-F5344CB8AC3E}">
        <p14:creationId xmlns:p14="http://schemas.microsoft.com/office/powerpoint/2010/main" val="59804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5022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98985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function with respect to that parameter </a:t>
            </a:r>
            <a:r>
              <a:rPr lang="en-US" sz="1200"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Now the cost function for the mini-batch of </a:t>
            </a:r>
            <a:r>
              <a:rPr lang="en-US" sz="1800" i="1" dirty="0">
                <a:effectLst/>
                <a:latin typeface="NimbusRomNo9L"/>
              </a:rPr>
              <a:t>m </a:t>
            </a:r>
            <a:r>
              <a:rPr lang="en-US" sz="1800" dirty="0">
                <a:effectLst/>
                <a:latin typeface="NimbusRomNo9L"/>
              </a:rPr>
              <a:t>examples is the average loss for each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The mini-batch gradient is the average of the individual gradients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3352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3557136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4233223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077843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one has the highest probability</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936027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2252757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89247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66</a:t>
            </a:fld>
            <a:endParaRPr lang="en-US"/>
          </a:p>
        </p:txBody>
      </p:sp>
    </p:spTree>
    <p:extLst>
      <p:ext uri="{BB962C8B-B14F-4D97-AF65-F5344CB8AC3E}">
        <p14:creationId xmlns:p14="http://schemas.microsoft.com/office/powerpoint/2010/main" val="2153568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67</a:t>
            </a:fld>
            <a:endParaRPr lang="en-US"/>
          </a:p>
        </p:txBody>
      </p:sp>
    </p:spTree>
    <p:extLst>
      <p:ext uri="{BB962C8B-B14F-4D97-AF65-F5344CB8AC3E}">
        <p14:creationId xmlns:p14="http://schemas.microsoft.com/office/powerpoint/2010/main" val="3895890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68</a:t>
            </a:fld>
            <a:endParaRPr lang="en-US"/>
          </a:p>
        </p:txBody>
      </p:sp>
    </p:spTree>
    <p:extLst>
      <p:ext uri="{BB962C8B-B14F-4D97-AF65-F5344CB8AC3E}">
        <p14:creationId xmlns:p14="http://schemas.microsoft.com/office/powerpoint/2010/main" val="8477303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3012572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1857266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44186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769243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163437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3511850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1038693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4099008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0764357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24993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793506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3575345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1692928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Squared Error (MSE) is a common loss function used in regression problems, including many types of machine learning models. It measures the average of the squares of the errors or deviations—that is, the difference between the estimator and what is estimated.</a:t>
            </a:r>
          </a:p>
          <a:p>
            <a:endParaRPr lang="en-US" dirty="0"/>
          </a:p>
          <a:p>
            <a:r>
              <a:rPr lang="en-US" dirty="0"/>
              <a:t>Here's a breakdown of the :</a:t>
            </a:r>
          </a:p>
          <a:p>
            <a:endParaRPr lang="en-US" dirty="0"/>
          </a:p>
          <a:p>
            <a:r>
              <a:rPr lang="en-US" dirty="0"/>
              <a:t>L_{MSE}(y', y) = \frac{1}{2}(y' - y)^2</a:t>
            </a:r>
          </a:p>
          <a:p>
            <a:endParaRPr lang="en-US" dirty="0"/>
          </a:p>
          <a:p>
            <a:endParaRPr lang="en-US" dirty="0"/>
          </a:p>
          <a:p>
            <a:r>
              <a:rPr lang="en-US" dirty="0"/>
              <a:t>- L_{MSE}: This denotes the MSE loss function.</a:t>
            </a:r>
          </a:p>
          <a:p>
            <a:r>
              <a:rPr lang="en-US" dirty="0"/>
              <a:t>- y': This represents the predicted values output by the model.</a:t>
            </a:r>
          </a:p>
          <a:p>
            <a:r>
              <a:rPr lang="en-US" dirty="0"/>
              <a:t>- y: This is the actual value or the true target value.</a:t>
            </a:r>
          </a:p>
          <a:p>
            <a:r>
              <a:rPr lang="en-US" dirty="0"/>
              <a:t>- y' - y: This is the error or the difference between the predicted value and the actual value.</a:t>
            </a:r>
          </a:p>
          <a:p>
            <a:r>
              <a:rPr lang="en-US" dirty="0"/>
              <a:t>- (y' - y)^2: Squaring the error ensures that we are measuring the magnitude of the error irrespective of its direction (positive or negative). It penalizes larger errors more than smaller ones, which can be desirable in many situations.</a:t>
            </a:r>
          </a:p>
          <a:p>
            <a:r>
              <a:rPr lang="en-US" dirty="0"/>
              <a:t>- \frac{1}{2}: This term is often included as a constant multiplier to simplify the derivative of the function for optimization. It doesn't change the fundamental behavior of the loss function; it's mainly a mathematical convenience.</a:t>
            </a:r>
          </a:p>
          <a:p>
            <a:endParaRPr lang="en-US" dirty="0"/>
          </a:p>
          <a:p>
            <a:r>
              <a:rPr lang="en-US" dirty="0"/>
              <a:t>When you take the derivative of (y' - y)^2, you get 2(y' - y), and when the \frac{1}{2}from the MSE formula is multiplied by 2 from the derivative, they cancel each other out, which simplifies the process of finding the gradient during the training of the model.</a:t>
            </a:r>
          </a:p>
          <a:p>
            <a:endParaRPr lang="en-US" dirty="0"/>
          </a:p>
          <a:p>
            <a:r>
              <a:rPr lang="en-US" dirty="0"/>
              <a:t>The goal of training a model with MSE is to minimize this loss function; in other words, you want to adjust the model parameters so that your predicted values y’ are as close as possible to the actual values y. The 'mean' in MSE comes from taking the average of this squared error over all the samples in the dataset. The form you provided seems to omit the averaging part for simplicity or might be considering the case for a single data point</a:t>
            </a:r>
          </a:p>
          <a:p>
            <a:endParaRPr lang="en-US" dirty="0"/>
          </a:p>
          <a:p>
            <a:r>
              <a:rPr lang="en-US" dirty="0"/>
              <a:t>It turns out that this MSE loss, which is very useful for some algorithms like linear regression, becomes harder to optimize (technically, non-convex), when it’s applied to probabilistic classification. </a:t>
            </a:r>
          </a:p>
          <a:p>
            <a:r>
              <a:rPr lang="en-US" dirty="0"/>
              <a:t>https://</a:t>
            </a:r>
            <a:r>
              <a:rPr lang="en-US" dirty="0" err="1"/>
              <a:t>towardsdatascience.com</a:t>
            </a:r>
            <a:r>
              <a:rPr lang="en-US" dirty="0"/>
              <a:t>/why-not-mse-as-a-loss-function-for-logistic-regression-589816b5e03c</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756058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3713966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1971715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5224167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3434822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2997525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1286223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89</a:t>
            </a:fld>
            <a:endParaRPr lang="en-US"/>
          </a:p>
        </p:txBody>
      </p:sp>
    </p:spTree>
    <p:extLst>
      <p:ext uri="{BB962C8B-B14F-4D97-AF65-F5344CB8AC3E}">
        <p14:creationId xmlns:p14="http://schemas.microsoft.com/office/powerpoint/2010/main" val="2519630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77691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15318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75709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994255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11/21/23</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11/21/23</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11/21/23</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11/21/23</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11/21/23</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11/21/23</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11/21/23</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11/21/23</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11/21/23</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11/21/23</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3.xml"/><Relationship Id="rId4" Type="http://schemas.openxmlformats.org/officeDocument/2006/relationships/image" Target="../media/image17.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4.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2.tif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6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0.tiff"/></Relationships>
</file>

<file path=ppt/slides/_rels/slide6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6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3.tiff"/><Relationship Id="rId5" Type="http://schemas.openxmlformats.org/officeDocument/2006/relationships/image" Target="../media/image51.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7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NULL"/></Relationships>
</file>

<file path=ppt/slides/_rels/slide8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NULL"/></Relationships>
</file>

<file path=ppt/slides/_rels/slide8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1.emf"/><Relationship Id="rId7"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NUL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Module 13: 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188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274454986"/>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7424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63FDA73-36FA-774E-B3EB-0C7AD3F97346}"/>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528386791"/>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159291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FADA5D6-52D6-CE49-9B60-BFFB988F5005}"/>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746655307"/>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6" name="Rounded Rectangle 15">
            <a:extLst>
              <a:ext uri="{FF2B5EF4-FFF2-40B4-BE49-F238E27FC236}">
                <a16:creationId xmlns:a16="http://schemas.microsoft.com/office/drawing/2014/main" id="{52E79F67-D5A8-EE45-B2EA-675EA3BC1305}"/>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6075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5F2FEB5-5501-A341-85EE-BF06A7CD265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046273664"/>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0D1CCE77-1202-0F40-B150-8B7116ADB9BF}"/>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9310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0F6CEF91-C4D7-5B45-A218-FA0BB4954AA1}"/>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809072708"/>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D7FC5D34-435C-DB47-A662-6A2CF91ADBCD}"/>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62998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12291B49-FC36-1F4F-A5E8-00208D2EC982}"/>
              </a:ext>
            </a:extLst>
          </p:cNvPr>
          <p:cNvSpPr/>
          <p:nvPr/>
        </p:nvSpPr>
        <p:spPr>
          <a:xfrm>
            <a:off x="4476910" y="237430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6522095" y="3152139"/>
            <a:ext cx="3379451" cy="369332"/>
          </a:xfrm>
          <a:prstGeom prst="rect">
            <a:avLst/>
          </a:prstGeom>
          <a:noFill/>
        </p:spPr>
        <p:txBody>
          <a:bodyPr wrap="none" rtlCol="0">
            <a:spAutoFit/>
          </a:bodyPr>
          <a:lstStyle/>
          <a:p>
            <a:r>
              <a:rPr lang="en-US" dirty="0"/>
              <a:t>Word count = 64, ln(64) = 4.15</a:t>
            </a:r>
          </a:p>
        </p:txBody>
      </p:sp>
      <p:sp>
        <p:nvSpPr>
          <p:cNvPr id="15" name="Rounded Rectangle 14">
            <a:extLst>
              <a:ext uri="{FF2B5EF4-FFF2-40B4-BE49-F238E27FC236}">
                <a16:creationId xmlns:a16="http://schemas.microsoft.com/office/drawing/2014/main" id="{F166A488-668B-7F4C-8DCE-13B6636DC1EE}"/>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58915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16403857"/>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264772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8042108" y="5461496"/>
            <a:ext cx="2258952" cy="784830"/>
          </a:xfrm>
          <a:prstGeom prst="rect">
            <a:avLst/>
          </a:prstGeom>
          <a:noFill/>
        </p:spPr>
        <p:txBody>
          <a:bodyPr wrap="none" rtlCol="0">
            <a:spAutoFit/>
          </a:bodyPr>
          <a:lstStyle/>
          <a:p>
            <a:r>
              <a:rPr lang="en-US" sz="4500" dirty="0"/>
              <a:t>z=</a:t>
            </a:r>
            <a:r>
              <a:rPr lang="nb-NO" sz="4500" dirty="0"/>
              <a:t>0.805</a:t>
            </a:r>
            <a:endParaRPr lang="en-US" sz="4500" dirty="0"/>
          </a:p>
        </p:txBody>
      </p:sp>
      <p:graphicFrame>
        <p:nvGraphicFramePr>
          <p:cNvPr id="8" name="Table 7">
            <a:extLst>
              <a:ext uri="{FF2B5EF4-FFF2-40B4-BE49-F238E27FC236}">
                <a16:creationId xmlns:a16="http://schemas.microsoft.com/office/drawing/2014/main" id="{4ADD0E48-8FFB-054E-A38E-80F4A0B16FE0}"/>
              </a:ext>
            </a:extLst>
          </p:cNvPr>
          <p:cNvGraphicFramePr>
            <a:graphicFrameLocks noGrp="1"/>
          </p:cNvGraphicFramePr>
          <p:nvPr>
            <p:extLst>
              <p:ext uri="{D42A27DB-BD31-4B8C-83A1-F6EECF244321}">
                <p14:modId xmlns:p14="http://schemas.microsoft.com/office/powerpoint/2010/main" val="1640472049"/>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F2AED7-73B9-494A-B63D-DE61783C9DD3}"/>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9" name="TextBox 8">
                <a:extLst>
                  <a:ext uri="{FF2B5EF4-FFF2-40B4-BE49-F238E27FC236}">
                    <a16:creationId xmlns:a16="http://schemas.microsoft.com/office/drawing/2014/main" id="{E8F2AED7-73B9-494A-B63D-DE61783C9DD3}"/>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347892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7872046" y="5520113"/>
            <a:ext cx="4319954" cy="1523494"/>
          </a:xfrm>
          <a:prstGeom prst="rect">
            <a:avLst/>
          </a:prstGeom>
          <a:noFill/>
        </p:spPr>
        <p:txBody>
          <a:bodyPr wrap="square" rtlCol="0">
            <a:spAutoFit/>
          </a:bodyPr>
          <a:lstStyle/>
          <a:p>
            <a:r>
              <a:rPr lang="mr-IN" sz="4800" dirty="0" err="1"/>
              <a:t>σ</a:t>
            </a:r>
            <a:r>
              <a:rPr lang="mr-IN" sz="4800" dirty="0"/>
              <a:t>(</a:t>
            </a:r>
            <a:r>
              <a:rPr lang="nb-NO" sz="4800" dirty="0"/>
              <a:t>0.805)=0.69</a:t>
            </a:r>
          </a:p>
          <a:p>
            <a:endParaRPr lang="nb-NO" sz="4500" dirty="0"/>
          </a:p>
        </p:txBody>
      </p:sp>
      <p:graphicFrame>
        <p:nvGraphicFramePr>
          <p:cNvPr id="6" name="Table 5">
            <a:extLst>
              <a:ext uri="{FF2B5EF4-FFF2-40B4-BE49-F238E27FC236}">
                <a16:creationId xmlns:a16="http://schemas.microsoft.com/office/drawing/2014/main" id="{25E549CB-B3FC-E640-9780-50BD4C3384BB}"/>
              </a:ext>
            </a:extLst>
          </p:cNvPr>
          <p:cNvGraphicFramePr>
            <a:graphicFrameLocks noGrp="1"/>
          </p:cNvGraphicFramePr>
          <p:nvPr>
            <p:extLst>
              <p:ext uri="{D42A27DB-BD31-4B8C-83A1-F6EECF244321}">
                <p14:modId xmlns:p14="http://schemas.microsoft.com/office/powerpoint/2010/main" val="3660261795"/>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419600"/>
            <a:ext cx="3627864" cy="2438400"/>
          </a:xfrm>
          <a:prstGeom prst="rect">
            <a:avLst/>
          </a:prstGeom>
        </p:spPr>
      </p:pic>
    </p:spTree>
    <p:extLst>
      <p:ext uri="{BB962C8B-B14F-4D97-AF65-F5344CB8AC3E}">
        <p14:creationId xmlns:p14="http://schemas.microsoft.com/office/powerpoint/2010/main" val="186239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234243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f>
                        <m:fPr>
                          <m:ctrlPr>
                            <a:rPr lang="mr-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2827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81971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853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i="1">
                              <a:latin typeface="Cambria Math" panose="02040503050406030204" pitchFamily="18" charset="0"/>
                            </a:rPr>
                            <m:t>1−</m:t>
                          </m:r>
                          <m:r>
                            <a:rPr lang="en-US" sz="2400" i="1">
                              <a:latin typeface="Cambria Math" panose="02040503050406030204" pitchFamily="18" charset="0"/>
                            </a:rPr>
                            <m:t>𝑦</m:t>
                          </m:r>
                        </m:sup>
                      </m:sSup>
                    </m:oMath>
                  </m:oMathPara>
                </a14:m>
                <a:endParaRPr lang="en-US" sz="2400" dirty="0">
                  <a:latin typeface="+mj-lt"/>
                </a:endParaRPr>
              </a:p>
              <a:p>
                <a:r>
                  <a:rPr lang="en-US" sz="2400" dirty="0">
                    <a:latin typeface="+mj-lt"/>
                  </a:rPr>
                  <a:t>If y = 1,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2818728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321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7711441" cy="4023360"/>
              </a:xfrm>
            </p:spPr>
            <p:txBody>
              <a:bodyPr>
                <a:normAutofit/>
              </a:bodyPr>
              <a:lstStyle/>
              <a:p>
                <a:r>
                  <a:rPr lang="en-US" sz="2400" dirty="0">
                    <a:latin typeface="+mj-lt"/>
                  </a:rPr>
                  <a:t>Change to logs (still maximizing)</a:t>
                </a:r>
              </a:p>
              <a:p>
                <a:pPr algn="ct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𝑝</m:t>
                          </m:r>
                          <m:r>
                            <a:rPr lang="en-US" sz="2400" i="1">
                              <a:latin typeface="Cambria Math" charset="0"/>
                            </a:rPr>
                            <m:t>(</m:t>
                          </m:r>
                          <m:r>
                            <a:rPr lang="en-US" sz="2400" i="1">
                              <a:latin typeface="Cambria Math" charset="0"/>
                            </a:rPr>
                            <m:t>𝑦</m:t>
                          </m:r>
                          <m:r>
                            <a:rPr lang="en-US" sz="2400" i="1">
                              <a:latin typeface="Cambria Math" charset="0"/>
                            </a:rPr>
                            <m:t>|</m:t>
                          </m:r>
                          <m:r>
                            <a:rPr lang="en-US" sz="2400" i="1">
                              <a:latin typeface="Cambria Math" charset="0"/>
                            </a:rPr>
                            <m:t>𝑥</m:t>
                          </m:r>
                          <m:r>
                            <a:rPr lang="en-US" sz="2400" i="1">
                              <a:latin typeface="Cambria Math" charset="0"/>
                            </a:rPr>
                            <m:t>)</m:t>
                          </m:r>
                        </m:e>
                      </m:func>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1−</m:t>
                                  </m:r>
                                  <m:r>
                                    <a:rPr lang="en-US" sz="2400" i="1">
                                      <a:latin typeface="Cambria Math" panose="02040503050406030204" pitchFamily="18" charset="0"/>
                                    </a:rPr>
                                    <m:t>𝑦</m:t>
                                  </m:r>
                                </m:sup>
                              </m:sSup>
                            </m:e>
                          </m:d>
                        </m:e>
                      </m:func>
                    </m:oMath>
                  </m:oMathPara>
                </a14:m>
                <a:endParaRPr lang="en-US" sz="2400" dirty="0">
                  <a:latin typeface="+mj-lt"/>
                </a:endParaRPr>
              </a:p>
              <a:p>
                <a:pPr algn="ctr"/>
                <a14:m>
                  <m:oMathPara xmlns:m="http://schemas.openxmlformats.org/officeDocument/2006/math">
                    <m:oMathParaPr>
                      <m:jc m:val="centerGroup"/>
                    </m:oMathParaPr>
                    <m:oMath xmlns:m="http://schemas.openxmlformats.org/officeDocument/2006/math">
                      <m:r>
                        <a:rPr lang="en-US" sz="2400" i="1">
                          <a:latin typeface="Cambria Math" charset="0"/>
                        </a:rPr>
                        <m:t>=</m:t>
                      </m:r>
                      <m:r>
                        <a:rPr lang="en-US" sz="2400" i="1">
                          <a:latin typeface="Cambria Math" charset="0"/>
                        </a:rPr>
                        <m:t>𝑦</m:t>
                      </m:r>
                      <m:func>
                        <m:funcPr>
                          <m:ctrlPr>
                            <a:rPr lang="en-US" sz="2400" i="1">
                              <a:latin typeface="Cambria Math" panose="02040503050406030204" pitchFamily="18" charset="0"/>
                            </a:rPr>
                          </m:ctrlPr>
                        </m:funcPr>
                        <m:fName>
                          <m:r>
                            <m:rPr>
                              <m:sty m:val="p"/>
                            </m:rPr>
                            <a:rPr lang="en-US" sz="2400">
                              <a:latin typeface="Cambria Math" charset="0"/>
                            </a:rPr>
                            <m:t>log</m:t>
                          </m:r>
                        </m:fName>
                        <m:e>
                          <m:acc>
                            <m:accPr>
                              <m:chr m:val="̂"/>
                              <m:ctrlPr>
                                <a:rPr lang="en-US" sz="2400" i="1">
                                  <a:latin typeface="Cambria Math" panose="02040503050406030204" pitchFamily="18" charset="0"/>
                                </a:rPr>
                              </m:ctrlPr>
                            </m:accPr>
                            <m:e>
                              <m:r>
                                <a:rPr lang="en-US" sz="2400" i="1">
                                  <a:latin typeface="Cambria Math" charset="0"/>
                                </a:rPr>
                                <m:t>𝑦</m:t>
                              </m:r>
                            </m:e>
                          </m:acc>
                        </m:e>
                      </m:func>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r>
                            <a:rPr lang="en-US" sz="2400" i="1">
                              <a:latin typeface="Cambria Math" charset="0"/>
                            </a:rPr>
                            <m:t>𝑦</m:t>
                          </m:r>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acc>
                            <m:accPr>
                              <m:chr m:val="̂"/>
                              <m:ctrlPr>
                                <a:rPr lang="en-US" sz="2400" i="1">
                                  <a:latin typeface="Cambria Math" panose="02040503050406030204" pitchFamily="18" charset="0"/>
                                </a:rPr>
                              </m:ctrlPr>
                            </m:accPr>
                            <m:e>
                              <m:r>
                                <a:rPr lang="en-US" sz="2400" i="1">
                                  <a:latin typeface="Cambria Math" charset="0"/>
                                </a:rPr>
                                <m:t>𝑦</m:t>
                              </m:r>
                            </m:e>
                          </m:acc>
                          <m:r>
                            <a:rPr lang="en-US" sz="2400" i="1">
                              <a:latin typeface="Cambria Math" charset="0"/>
                            </a:rPr>
                            <m:t>)</m:t>
                          </m:r>
                        </m:e>
                      </m:func>
                    </m:oMath>
                  </m:oMathPara>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7711441" cy="4023360"/>
              </a:xfrm>
              <a:blipFill>
                <a:blip r:embed="rId3"/>
                <a:stretch>
                  <a:fillRect l="-1151" t="-2201"/>
                </a:stretch>
              </a:blipFill>
            </p:spPr>
            <p:txBody>
              <a:bodyPr/>
              <a:lstStyle/>
              <a:p>
                <a:r>
                  <a:rPr lang="en-US">
                    <a:noFill/>
                  </a:rPr>
                  <a:t> </a:t>
                </a:r>
              </a:p>
            </p:txBody>
          </p:sp>
        </mc:Fallback>
      </mc:AlternateContent>
    </p:spTree>
    <p:extLst>
      <p:ext uri="{BB962C8B-B14F-4D97-AF65-F5344CB8AC3E}">
        <p14:creationId xmlns:p14="http://schemas.microsoft.com/office/powerpoint/2010/main" val="2005749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668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8016241" cy="4023360"/>
              </a:xfrm>
            </p:spPr>
            <p:txBody>
              <a:bodyPr>
                <a:normAutofit/>
              </a:bodyPr>
              <a:lstStyle/>
              <a:p>
                <a:r>
                  <a:rPr lang="en-US" sz="2400" b="1" dirty="0">
                    <a:latin typeface="+mj-lt"/>
                  </a:rPr>
                  <a:t>The result is cross-entropy loss:</a:t>
                </a:r>
              </a:p>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8016241" cy="4023360"/>
              </a:xfrm>
              <a:blipFill>
                <a:blip r:embed="rId3"/>
                <a:stretch>
                  <a:fillRect l="-1106" t="-2201"/>
                </a:stretch>
              </a:blipFill>
            </p:spPr>
            <p:txBody>
              <a:bodyPr/>
              <a:lstStyle/>
              <a:p>
                <a:r>
                  <a:rPr lang="en-US">
                    <a:noFill/>
                  </a:rPr>
                  <a:t> </a:t>
                </a:r>
              </a:p>
            </p:txBody>
          </p:sp>
        </mc:Fallback>
      </mc:AlternateContent>
    </p:spTree>
    <p:extLst>
      <p:ext uri="{BB962C8B-B14F-4D97-AF65-F5344CB8AC3E}">
        <p14:creationId xmlns:p14="http://schemas.microsoft.com/office/powerpoint/2010/main" val="2084779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77276"/>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77276"/>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03372"/>
            <a:ext cx="564449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4331524" y="5740141"/>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40141"/>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346959" y="6118772"/>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346959" y="6118772"/>
                <a:ext cx="6336030" cy="369332"/>
              </a:xfrm>
              <a:prstGeom prst="rect">
                <a:avLst/>
              </a:prstGeom>
              <a:blipFill>
                <a:blip r:embed="rId5"/>
                <a:stretch>
                  <a:fillRect b="-16667"/>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0BFFD167-87A7-5045-ACCF-66F35F33C9B4}"/>
              </a:ext>
            </a:extLst>
          </p:cNvPr>
          <p:cNvGrpSpPr/>
          <p:nvPr/>
        </p:nvGrpSpPr>
        <p:grpSpPr>
          <a:xfrm>
            <a:off x="2346959" y="2947703"/>
            <a:ext cx="7863841" cy="1517800"/>
            <a:chOff x="2346959" y="2947703"/>
            <a:chExt cx="7863841" cy="1517800"/>
          </a:xfrm>
        </p:grpSpPr>
        <p:sp>
          <p:nvSpPr>
            <p:cNvPr id="33" name="Oval 32">
              <a:extLst>
                <a:ext uri="{FF2B5EF4-FFF2-40B4-BE49-F238E27FC236}">
                  <a16:creationId xmlns:a16="http://schemas.microsoft.com/office/drawing/2014/main" id="{9E0CA1EB-65F9-3243-97DD-6C43B7D855A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FDA0C8-1006-464D-A31D-C8540CFF66DE}"/>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F3CF366-168E-6A4A-8335-D5EE04A9B3F6}"/>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AC56616-1454-9B49-A300-E26E45B7C38B}"/>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6696F8A-8FEF-5A4B-841B-EB26725E4073}"/>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BF7B2329-93E0-E542-BE59-7C00515B8861}"/>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8030005-9DBE-B44C-BE4F-E5235991A537}"/>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8CCFAE5-EE93-6344-80E1-9AF54E167318}"/>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6AAE7BFC-B764-B649-81E7-6C402F09B0BF}"/>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12CDF9E4-7A09-6D43-ACF7-2EAA236EE18B}"/>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841993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54FA97BB-ED66-CF48-8531-BC71BFC704F1}"/>
              </a:ext>
            </a:extLst>
          </p:cNvPr>
          <p:cNvSpPr/>
          <p:nvPr/>
        </p:nvSpPr>
        <p:spPr>
          <a:xfrm>
            <a:off x="4508913" y="351639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8899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8899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15095"/>
            <a:ext cx="621035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4331524" y="575186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51864"/>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3657600" y="607200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3657600" y="6072001"/>
                <a:ext cx="6336030" cy="369332"/>
              </a:xfrm>
              <a:prstGeom prst="rect">
                <a:avLst/>
              </a:prstGeom>
              <a:blipFill>
                <a:blip r:embed="rId5"/>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p:grpSp>
        <p:nvGrpSpPr>
          <p:cNvPr id="20" name="Group 19">
            <a:extLst>
              <a:ext uri="{FF2B5EF4-FFF2-40B4-BE49-F238E27FC236}">
                <a16:creationId xmlns:a16="http://schemas.microsoft.com/office/drawing/2014/main" id="{C5AFF469-8154-C045-A432-DAAD2B7F4FEF}"/>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8AECE06E-C9A3-BE4F-8965-EFA4A9AF8A6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C84AF5-DA88-C54D-9B11-56B440B160E1}"/>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30608-6CAD-FC45-9721-87A99E653E72}"/>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E73887-CE9C-5A45-A358-EF55E37908C4}"/>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5761A6-A7B0-0E45-B784-97B84F4A2C10}"/>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64898307-5C34-2647-91F9-F1EF857266E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75E65B-BB65-F349-BB25-6BAF48258142}"/>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FAFB660-55A4-C146-8F5B-03DAD0C4B5C2}"/>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E5EFB708-432B-7244-A2B8-B505B4C4BC34}"/>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1721721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224668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11388936-0892-1844-99C8-FDC2696CF45F}"/>
              </a:ext>
            </a:extLst>
          </p:cNvPr>
          <p:cNvSpPr/>
          <p:nvPr/>
        </p:nvSpPr>
        <p:spPr>
          <a:xfrm>
            <a:off x="4508913" y="3523274"/>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31" name="Rectangle 30"/>
              <p:cNvSpPr/>
              <p:nvPr/>
            </p:nvSpPr>
            <p:spPr>
              <a:xfrm>
                <a:off x="7499985" y="5938762"/>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7499985" y="5938762"/>
                <a:ext cx="6336030" cy="369332"/>
              </a:xfrm>
              <a:prstGeom prst="rect">
                <a:avLst/>
              </a:prstGeom>
              <a:blipFill>
                <a:blip r:embed="rId3"/>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3279065" y="5938762"/>
                <a:ext cx="2444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279065" y="5938762"/>
                <a:ext cx="2444900" cy="369332"/>
              </a:xfrm>
              <a:prstGeom prst="rect">
                <a:avLst/>
              </a:prstGeom>
              <a:blipFill>
                <a:blip r:embed="rId4"/>
                <a:stretch>
                  <a:fillRect b="-16667"/>
                </a:stretch>
              </a:blipFill>
            </p:spPr>
            <p:txBody>
              <a:bodyPr/>
              <a:lstStyle/>
              <a:p>
                <a:r>
                  <a:rPr lang="en-US">
                    <a:noFill/>
                  </a:rPr>
                  <a:t> </a:t>
                </a:r>
              </a:p>
            </p:txBody>
          </p:sp>
        </mc:Fallback>
      </mc:AlternateContent>
      <p:sp>
        <p:nvSpPr>
          <p:cNvPr id="16" name="TextBox 15"/>
          <p:cNvSpPr txBox="1"/>
          <p:nvPr/>
        </p:nvSpPr>
        <p:spPr>
          <a:xfrm>
            <a:off x="3123976" y="4961955"/>
            <a:ext cx="2983230" cy="923330"/>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7307692" y="4961954"/>
            <a:ext cx="2983230" cy="923330"/>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grpSp>
        <p:nvGrpSpPr>
          <p:cNvPr id="20" name="Group 19">
            <a:extLst>
              <a:ext uri="{FF2B5EF4-FFF2-40B4-BE49-F238E27FC236}">
                <a16:creationId xmlns:a16="http://schemas.microsoft.com/office/drawing/2014/main" id="{8197E820-9671-7647-882A-DEA7AE7C2DC6}"/>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30463716-8A43-4A48-BD7A-46A1B4D06A60}"/>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6EFC49F-2280-054D-A26A-811ED55D5444}"/>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7A6426-7BF8-3449-AC00-0DE2F9EFDD6D}"/>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DB32728-AA2F-FD47-8349-8C007C043350}"/>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32733FB-5264-A243-B8DD-DC2892AAC55F}"/>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AC72BD57-5C12-A249-B9BC-FD3C25504A0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63B939B-324B-8F46-A681-DDC5F0DFCBF0}"/>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8301C92-DE73-EC4E-A42C-F991AAF6C8BA}"/>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C98BF587-1D8A-6541-86A6-916F679E039E}"/>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p:spTree>
    <p:extLst>
      <p:ext uri="{BB962C8B-B14F-4D97-AF65-F5344CB8AC3E}">
        <p14:creationId xmlns:p14="http://schemas.microsoft.com/office/powerpoint/2010/main" val="374482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2590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𝑡𝑟𝑎𝑖𝑛𝑖𝑛𝑔</m:t>
                              </m:r>
                              <m:r>
                                <a:rPr lang="en-US" sz="2400" i="1">
                                  <a:latin typeface="Cambria Math" panose="02040503050406030204" pitchFamily="18" charset="0"/>
                                </a:rPr>
                                <m:t> </m:t>
                              </m:r>
                              <m:r>
                                <a:rPr lang="en-US" sz="2400" i="1">
                                  <a:latin typeface="Cambria Math" panose="02040503050406030204" pitchFamily="18" charset="0"/>
                                </a:rPr>
                                <m:t>𝑙𝑎𝑏𝑒𝑙𝑠</m:t>
                              </m:r>
                            </m:e>
                          </m:d>
                          <m:r>
                            <m:rPr>
                              <m:aln/>
                            </m:rPr>
                            <a:rPr lang="en-US" sz="2400" i="1">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m:t>
                              </m:r>
                            </m:e>
                            <m:sub>
                              <m:r>
                                <m:rPr>
                                  <m:sty m:val="p"/>
                                </m:rPr>
                                <a:rPr lang="en-US" sz="240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2590800" y="2095966"/>
                <a:ext cx="5866350" cy="3024674"/>
              </a:xfrm>
              <a:prstGeom prst="rect">
                <a:avLst/>
              </a:prstGeom>
              <a:blipFill>
                <a:blip r:embed="rId3"/>
                <a:stretch>
                  <a:fillRect l="-1515" t="-41004" r="-1299" b="-60251"/>
                </a:stretch>
              </a:blipFill>
            </p:spPr>
            <p:txBody>
              <a:bodyPr/>
              <a:lstStyle/>
              <a:p>
                <a:r>
                  <a:rPr lang="en-US">
                    <a:noFill/>
                  </a:rPr>
                  <a:t> </a:t>
                </a:r>
              </a:p>
            </p:txBody>
          </p:sp>
        </mc:Fallback>
      </mc:AlternateContent>
    </p:spTree>
    <p:extLst>
      <p:ext uri="{BB962C8B-B14F-4D97-AF65-F5344CB8AC3E}">
        <p14:creationId xmlns:p14="http://schemas.microsoft.com/office/powerpoint/2010/main" val="3957906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3276601" y="2244954"/>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rPr>
                                <m:t>𝜃</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3276601" y="2244954"/>
                <a:ext cx="4507901" cy="1008225"/>
              </a:xfrm>
              <a:prstGeom prst="rect">
                <a:avLst/>
              </a:prstGeom>
              <a:blipFill>
                <a:blip r:embed="rId3"/>
                <a:stretch>
                  <a:fillRect l="-1127" t="-119753" r="-1972" b="-180247"/>
                </a:stretch>
              </a:blipFill>
            </p:spPr>
            <p:txBody>
              <a:bodyPr/>
              <a:lstStyle/>
              <a:p>
                <a:r>
                  <a:rPr lang="en-US">
                    <a:noFill/>
                  </a:rPr>
                  <a:t> </a:t>
                </a:r>
              </a:p>
            </p:txBody>
          </p:sp>
        </mc:Fallback>
      </mc:AlternateContent>
    </p:spTree>
    <p:extLst>
      <p:ext uri="{BB962C8B-B14F-4D97-AF65-F5344CB8AC3E}">
        <p14:creationId xmlns:p14="http://schemas.microsoft.com/office/powerpoint/2010/main" val="71340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291681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2989007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835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582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Stochastic Gradient Descent</a:t>
            </a:r>
          </a:p>
        </p:txBody>
      </p:sp>
      <p:sp>
        <p:nvSpPr>
          <p:cNvPr id="5" name="Subtitle 4"/>
          <p:cNvSpPr>
            <a:spLocks noGrp="1"/>
          </p:cNvSpPr>
          <p:nvPr>
            <p:ph type="subTitle" idx="1"/>
          </p:nvPr>
        </p:nvSpPr>
        <p:spPr/>
        <p:txBody>
          <a:bodyPr/>
          <a:lstStyle/>
          <a:p>
            <a:r>
              <a:rPr lang="en-US" dirty="0" err="1"/>
              <a:t>Jurafsky</a:t>
            </a:r>
            <a:r>
              <a:rPr lang="en-US" dirty="0"/>
              <a:t> and Martin Chapter 5</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
        <p:nvSpPr>
          <p:cNvPr id="3" name="Google Shape;295;p20">
            <a:extLst>
              <a:ext uri="{FF2B5EF4-FFF2-40B4-BE49-F238E27FC236}">
                <a16:creationId xmlns:a16="http://schemas.microsoft.com/office/drawing/2014/main" id="{D00A1CE9-F5E8-5C5C-2958-27A4ED1ED14D}"/>
              </a:ext>
            </a:extLst>
          </p:cNvPr>
          <p:cNvSpPr/>
          <p:nvPr/>
        </p:nvSpPr>
        <p:spPr>
          <a:xfrm>
            <a:off x="6096000" y="1342605"/>
            <a:ext cx="3826812" cy="1483690"/>
          </a:xfrm>
          <a:prstGeom prst="wedgeRoundRectCallout">
            <a:avLst>
              <a:gd name="adj1" fmla="val 56910"/>
              <a:gd name="adj2" fmla="val 101002"/>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No lecture on Thursday.  I will be traveling for a grant kick-off meeting.</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298258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759" y="286605"/>
            <a:ext cx="4572001" cy="1450757"/>
          </a:xfrm>
        </p:spPr>
        <p:txBody>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0" y="-50802"/>
            <a:ext cx="4663440" cy="6908802"/>
          </a:xfrm>
        </p:spPr>
      </p:pic>
      <p:sp>
        <p:nvSpPr>
          <p:cNvPr id="4" name="Content Placeholder 3"/>
          <p:cNvSpPr>
            <a:spLocks noGrp="1"/>
          </p:cNvSpPr>
          <p:nvPr>
            <p:ph sz="half" idx="2"/>
          </p:nvPr>
        </p:nvSpPr>
        <p:spPr>
          <a:xfrm>
            <a:off x="5318759" y="1845736"/>
            <a:ext cx="5866311" cy="4359121"/>
          </a:xfrm>
        </p:spPr>
        <p:txBody>
          <a:bodyPr>
            <a:normAutofit/>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Alfre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309610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683985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244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723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p:txBody>
      </p:sp>
      <p:pic>
        <p:nvPicPr>
          <p:cNvPr id="7" name="Picture 6">
            <a:extLst>
              <a:ext uri="{FF2B5EF4-FFF2-40B4-BE49-F238E27FC236}">
                <a16:creationId xmlns:a16="http://schemas.microsoft.com/office/drawing/2014/main" id="{C84F547A-7DE0-7CD7-EEEB-FDC84C750AB1}"/>
              </a:ext>
            </a:extLst>
          </p:cNvPr>
          <p:cNvPicPr>
            <a:picLocks noChangeAspect="1"/>
          </p:cNvPicPr>
          <p:nvPr/>
        </p:nvPicPr>
        <p:blipFill>
          <a:blip r:embed="rId3"/>
          <a:stretch>
            <a:fillRect/>
          </a:stretch>
        </p:blipFill>
        <p:spPr>
          <a:xfrm>
            <a:off x="3580590" y="4129088"/>
            <a:ext cx="4000327" cy="1263261"/>
          </a:xfrm>
          <a:prstGeom prst="rect">
            <a:avLst/>
          </a:prstGeom>
        </p:spPr>
      </p:pic>
      <p:pic>
        <p:nvPicPr>
          <p:cNvPr id="8" name="Picture 7">
            <a:extLst>
              <a:ext uri="{FF2B5EF4-FFF2-40B4-BE49-F238E27FC236}">
                <a16:creationId xmlns:a16="http://schemas.microsoft.com/office/drawing/2014/main" id="{6A20EE6D-59C6-3CF7-437E-36F4FDC23630}"/>
              </a:ext>
            </a:extLst>
          </p:cNvPr>
          <p:cNvPicPr>
            <a:picLocks noChangeAspect="1"/>
          </p:cNvPicPr>
          <p:nvPr/>
        </p:nvPicPr>
        <p:blipFill>
          <a:blip r:embed="rId4"/>
          <a:stretch>
            <a:fillRect/>
          </a:stretch>
        </p:blipFill>
        <p:spPr>
          <a:xfrm>
            <a:off x="1853300" y="2610127"/>
            <a:ext cx="7605026" cy="580747"/>
          </a:xfrm>
          <a:prstGeom prst="rect">
            <a:avLst/>
          </a:prstGeom>
        </p:spPr>
      </p:pic>
    </p:spTree>
    <p:extLst>
      <p:ext uri="{BB962C8B-B14F-4D97-AF65-F5344CB8AC3E}">
        <p14:creationId xmlns:p14="http://schemas.microsoft.com/office/powerpoint/2010/main" val="2861132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panose="02040503050406030204" pitchFamily="18" charset="0"/>
                        </a:rPr>
                        <m:t>𝐶𝑜𝑠𝑡</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r>
                            <a:rPr lang="en-US" sz="2000" i="1" smtClean="0">
                              <a:latin typeface="Cambria Math" panose="02040503050406030204" pitchFamily="18" charset="0"/>
                            </a:rPr>
                            <m:t> </m:t>
                          </m:r>
                          <m:r>
                            <a:rPr lang="en-US" sz="2000" b="0" i="1" smtClean="0">
                              <a:latin typeface="Cambria Math" panose="02040503050406030204" pitchFamily="18" charset="0"/>
                            </a:rPr>
                            <m:t>𝑦</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b="1" i="1">
                                      <a:latin typeface="Cambria Math" panose="02040503050406030204" pitchFamily="18" charset="0"/>
                                    </a:rPr>
                                    <m:t>𝒘</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d>
                                        <m:dPr>
                                          <m:ctrlPr>
                                            <a:rPr lang="en-US" sz="2000" b="1" i="1">
                                              <a:latin typeface="Cambria Math" panose="02040503050406030204" pitchFamily="18" charset="0"/>
                                            </a:rPr>
                                          </m:ctrlPr>
                                        </m:dPr>
                                        <m:e>
                                          <m:r>
                                            <a:rPr lang="en-US" sz="2000" b="1" i="1">
                                              <a:latin typeface="Cambria Math" panose="02040503050406030204" pitchFamily="18" charset="0"/>
                                            </a:rPr>
                                            <m:t>𝒊</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b="1" i="1">
                                  <a:latin typeface="Cambria Math" panose="02040503050406030204" pitchFamily="18" charset="0"/>
                                </a:rPr>
                                <m:t>𝒘</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d>
                                    <m:dPr>
                                      <m:ctrlPr>
                                        <a:rPr lang="en-US" sz="2000" b="1" i="1">
                                          <a:latin typeface="Cambria Math" panose="02040503050406030204" pitchFamily="18" charset="0"/>
                                        </a:rPr>
                                      </m:ctrlPr>
                                    </m:dPr>
                                    <m:e>
                                      <m:r>
                                        <a:rPr lang="en-US" sz="2000" b="1" i="1">
                                          <a:latin typeface="Cambria Math" panose="02040503050406030204" pitchFamily="18" charset="0"/>
                                        </a:rPr>
                                        <m:t>𝒊</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Training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endParaRPr lang="en-US" dirty="0"/>
          </a:p>
          <a:p>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𝐶𝑜𝑠𝑡</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t="-120000" r="-475"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573" t="-120000" r="-287"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741339" y="1137177"/>
            <a:ext cx="9629483" cy="503502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1135813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negative lexicon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a:p>
                <a:r>
                  <a:rPr lang="en-US" sz="2400" dirty="0"/>
                  <a:t>We can also write this as a dot product:</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1852" b="-794"/>
                </a:stretch>
              </a:blipFill>
            </p:spPr>
            <p:txBody>
              <a:bodyPr/>
              <a:lstStyle/>
              <a:p>
                <a:r>
                  <a:rPr lang="en-US">
                    <a:noFill/>
                  </a:rPr>
                  <a:t> </a:t>
                </a:r>
              </a:p>
            </p:txBody>
          </p:sp>
        </mc:Fallback>
      </mc:AlternateContent>
    </p:spTree>
    <p:extLst>
      <p:ext uri="{BB962C8B-B14F-4D97-AF65-F5344CB8AC3E}">
        <p14:creationId xmlns:p14="http://schemas.microsoft.com/office/powerpoint/2010/main" val="858597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681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4005326" y="1975864"/>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𝑦</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4005326" y="1975864"/>
                <a:ext cx="3742819" cy="684098"/>
              </a:xfrm>
              <a:prstGeom prst="rect">
                <a:avLst/>
              </a:prstGeom>
              <a:blipFill>
                <a:blip r:embed="rId3"/>
                <a:stretch>
                  <a:fillRect l="-676" t="-10909"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2021166" y="4325815"/>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6" y="4325815"/>
                <a:ext cx="8149667" cy="1383136"/>
              </a:xfrm>
              <a:prstGeom prst="rect">
                <a:avLst/>
              </a:prstGeom>
              <a:blipFill>
                <a:blip r:embed="rId4"/>
                <a:stretch>
                  <a:fillRect l="-935" b="-3636"/>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742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3464171" y="2444884"/>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464171" y="2444884"/>
                <a:ext cx="3912481" cy="984116"/>
              </a:xfrm>
              <a:prstGeom prst="rect">
                <a:avLst/>
              </a:prstGeom>
              <a:blipFill>
                <a:blip r:embed="rId3"/>
                <a:stretch>
                  <a:fillRect l="-1294" t="-1266" b="-10127"/>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3767821" y="3745465"/>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767821" y="3745465"/>
                <a:ext cx="3779304" cy="1031693"/>
              </a:xfrm>
              <a:prstGeom prst="rect">
                <a:avLst/>
              </a:prstGeom>
              <a:blipFill>
                <a:blip r:embed="rId3"/>
                <a:stretch>
                  <a:fillRect l="-669" t="-14458" r="-334" b="-3855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2860431" y="216877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860431" y="2168770"/>
                <a:ext cx="4991944" cy="680507"/>
              </a:xfrm>
              <a:prstGeom prst="rect">
                <a:avLst/>
              </a:prstGeom>
              <a:blipFill>
                <a:blip r:embed="rId3"/>
                <a:stretch>
                  <a:fillRect l="-761" t="-21818" r="-1269" b="-110909"/>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686537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a:t>Review: Perceptron</a:t>
            </a:r>
          </a:p>
        </p:txBody>
      </p:sp>
      <p:sp>
        <p:nvSpPr>
          <p:cNvPr id="3" name="Content Placeholder 2"/>
          <p:cNvSpPr>
            <a:spLocks noGrp="1"/>
          </p:cNvSpPr>
          <p:nvPr>
            <p:ph idx="4294967295"/>
          </p:nvPr>
        </p:nvSpPr>
        <p:spPr>
          <a:xfrm>
            <a:off x="0" y="1347788"/>
            <a:ext cx="10515600" cy="4794250"/>
          </a:xfrm>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1752600" y="4343401"/>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2346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686" y="2209800"/>
            <a:ext cx="4696810" cy="6858000"/>
          </a:xfrm>
          <a:prstGeom prst="rect">
            <a:avLst/>
          </a:prstGeom>
        </p:spPr>
      </p:pic>
    </p:spTree>
    <p:extLst>
      <p:ext uri="{BB962C8B-B14F-4D97-AF65-F5344CB8AC3E}">
        <p14:creationId xmlns:p14="http://schemas.microsoft.com/office/powerpoint/2010/main" val="69586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5029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1781175" y="2209801"/>
            <a:ext cx="8629650" cy="4046745"/>
          </a:xfrm>
          <a:prstGeom prst="rect">
            <a:avLst/>
          </a:prstGeom>
        </p:spPr>
      </p:pic>
    </p:spTree>
    <p:extLst>
      <p:ext uri="{BB962C8B-B14F-4D97-AF65-F5344CB8AC3E}">
        <p14:creationId xmlns:p14="http://schemas.microsoft.com/office/powerpoint/2010/main" val="2397426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3886200" y="2438401"/>
            <a:ext cx="4146550" cy="3701283"/>
          </a:xfrm>
          <a:prstGeom prst="rect">
            <a:avLst/>
          </a:prstGeom>
        </p:spPr>
      </p:pic>
    </p:spTree>
    <p:extLst>
      <p:ext uri="{BB962C8B-B14F-4D97-AF65-F5344CB8AC3E}">
        <p14:creationId xmlns:p14="http://schemas.microsoft.com/office/powerpoint/2010/main" val="3060677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718928" y="1905000"/>
            <a:ext cx="8799865" cy="4559300"/>
          </a:xfrm>
          <a:prstGeom prst="rect">
            <a:avLst/>
          </a:prstGeom>
        </p:spPr>
      </p:pic>
    </p:spTree>
    <p:extLst>
      <p:ext uri="{BB962C8B-B14F-4D97-AF65-F5344CB8AC3E}">
        <p14:creationId xmlns:p14="http://schemas.microsoft.com/office/powerpoint/2010/main" val="1325980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2743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7239000" y="1524000"/>
            <a:ext cx="2374900" cy="4382412"/>
          </a:xfrm>
          <a:prstGeom prst="rect">
            <a:avLst/>
          </a:prstGeom>
        </p:spPr>
      </p:pic>
    </p:spTree>
    <p:extLst>
      <p:ext uri="{BB962C8B-B14F-4D97-AF65-F5344CB8AC3E}">
        <p14:creationId xmlns:p14="http://schemas.microsoft.com/office/powerpoint/2010/main" val="1248839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2133600" y="2324100"/>
            <a:ext cx="3713554" cy="3962400"/>
          </a:xfrm>
          <a:prstGeom prst="rect">
            <a:avLst/>
          </a:prstGeom>
        </p:spPr>
      </p:pic>
      <p:pic>
        <p:nvPicPr>
          <p:cNvPr id="7" name="Picture 6"/>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839658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-&gt;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the Perceptron, logistic regression uses a vector of </a:t>
                </a:r>
                <a:r>
                  <a:rPr lang="en-US" b="1" dirty="0"/>
                  <a:t>weights</a:t>
                </a:r>
                <a:r>
                  <a:rPr lang="en-US" dirty="0"/>
                  <a:t> and a </a:t>
                </a:r>
                <a:r>
                  <a:rPr lang="en-US" b="1" dirty="0"/>
                  <a:t>bias term</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m:oMathPara>
                </a14:m>
                <a:endParaRPr lang="en-US" dirty="0"/>
              </a:p>
              <a:p>
                <a:r>
                  <a:rPr lang="en-US" dirty="0"/>
                  <a:t>This can also be written as a dot product: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oMath>
                  </m:oMathPara>
                </a14:m>
                <a:endParaRPr lang="en-US" dirty="0"/>
              </a:p>
              <a:p>
                <a:r>
                  <a:rPr lang="en-US" dirty="0"/>
                  <a:t>Instead of outputting z directly, logistic regression transforms it with the sigmoid function </a:t>
                </a:r>
                <a:r>
                  <a:rPr lang="el-GR" dirty="0"/>
                  <a:t>σ(</a:t>
                </a:r>
                <a:r>
                  <a:rPr lang="en-US" dirty="0"/>
                  <a:t>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725"/>
                </a:stretch>
              </a:blipFill>
            </p:spPr>
            <p:txBody>
              <a:bodyPr/>
              <a:lstStyle/>
              <a:p>
                <a:r>
                  <a:rPr lang="en-US">
                    <a:noFill/>
                  </a:rPr>
                  <a:t> </a:t>
                </a:r>
              </a:p>
            </p:txBody>
          </p:sp>
        </mc:Fallback>
      </mc:AlternateContent>
    </p:spTree>
    <p:extLst>
      <p:ext uri="{BB962C8B-B14F-4D97-AF65-F5344CB8AC3E}">
        <p14:creationId xmlns:p14="http://schemas.microsoft.com/office/powerpoint/2010/main" val="39509387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1769"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6792156" y="2929276"/>
            <a:ext cx="3827391" cy="940561"/>
          </a:xfrm>
          <a:prstGeom prst="rect">
            <a:avLst/>
          </a:prstGeom>
          <a:noFill/>
          <a:ln w="9525">
            <a:noFill/>
            <a:miter lim="800000"/>
            <a:headEnd/>
            <a:tailEnd/>
          </a:ln>
        </p:spPr>
      </p:pic>
    </p:spTree>
    <p:extLst>
      <p:ext uri="{BB962C8B-B14F-4D97-AF65-F5344CB8AC3E}">
        <p14:creationId xmlns:p14="http://schemas.microsoft.com/office/powerpoint/2010/main" val="3991111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2609850" y="3943350"/>
            <a:ext cx="2667000" cy="1314450"/>
          </a:xfrm>
          <a:prstGeom prst="rect">
            <a:avLst/>
          </a:prstGeom>
        </p:spPr>
      </p:pic>
      <p:sp>
        <p:nvSpPr>
          <p:cNvPr id="6" name="TextBox 5"/>
          <p:cNvSpPr txBox="1"/>
          <p:nvPr/>
        </p:nvSpPr>
        <p:spPr>
          <a:xfrm>
            <a:off x="3238500" y="4926014"/>
            <a:ext cx="1657350" cy="71558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1809750" y="5398996"/>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5052732" y="4683639"/>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1" y="4926011"/>
            <a:ext cx="1971675" cy="788670"/>
          </a:xfrm>
          <a:prstGeom prst="rect">
            <a:avLst/>
          </a:prstGeom>
        </p:spPr>
      </p:pic>
      <p:sp>
        <p:nvSpPr>
          <p:cNvPr id="11" name="Rectangle 10"/>
          <p:cNvSpPr/>
          <p:nvPr/>
        </p:nvSpPr>
        <p:spPr>
          <a:xfrm>
            <a:off x="7181851" y="4309537"/>
            <a:ext cx="872355" cy="300082"/>
          </a:xfrm>
          <a:prstGeom prst="rect">
            <a:avLst/>
          </a:prstGeom>
        </p:spPr>
        <p:txBody>
          <a:bodyPr wrap="none">
            <a:spAutoFit/>
          </a:bodyPr>
          <a:lstStyle/>
          <a:p>
            <a:r>
              <a:rPr lang="en-US" sz="1350"/>
              <a:t>output =</a:t>
            </a:r>
          </a:p>
        </p:txBody>
      </p:sp>
      <p:sp>
        <p:nvSpPr>
          <p:cNvPr id="12" name="Rectangle 11"/>
          <p:cNvSpPr/>
          <p:nvPr/>
        </p:nvSpPr>
        <p:spPr>
          <a:xfrm>
            <a:off x="7308477" y="4868316"/>
            <a:ext cx="1588897"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6792156" y="2929276"/>
            <a:ext cx="3827391" cy="940561"/>
          </a:xfrm>
          <a:prstGeom prst="rect">
            <a:avLst/>
          </a:prstGeom>
          <a:noFill/>
          <a:ln w="9525">
            <a:noFill/>
            <a:miter lim="800000"/>
            <a:headEnd/>
            <a:tailEnd/>
          </a:ln>
        </p:spPr>
      </p:pic>
      <p:sp>
        <p:nvSpPr>
          <p:cNvPr id="14" name="Rectangle 13"/>
          <p:cNvSpPr/>
          <p:nvPr/>
        </p:nvSpPr>
        <p:spPr>
          <a:xfrm>
            <a:off x="6710083" y="2979848"/>
            <a:ext cx="1083951" cy="300082"/>
          </a:xfrm>
          <a:prstGeom prst="rect">
            <a:avLst/>
          </a:prstGeom>
        </p:spPr>
        <p:txBody>
          <a:bodyPr wrap="none">
            <a:spAutoFit/>
          </a:bodyPr>
          <a:lstStyle/>
          <a:p>
            <a:r>
              <a:rPr lang="en-US" sz="1350"/>
              <a:t>Perceptron</a:t>
            </a:r>
          </a:p>
        </p:txBody>
      </p:sp>
      <p:sp>
        <p:nvSpPr>
          <p:cNvPr id="15" name="Rectangle 14"/>
          <p:cNvSpPr/>
          <p:nvPr/>
        </p:nvSpPr>
        <p:spPr>
          <a:xfrm>
            <a:off x="6645646" y="4092076"/>
            <a:ext cx="146546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1642006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2876"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1"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spTree>
    <p:extLst>
      <p:ext uri="{BB962C8B-B14F-4D97-AF65-F5344CB8AC3E}">
        <p14:creationId xmlns:p14="http://schemas.microsoft.com/office/powerpoint/2010/main" val="37304372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18" y="2071418"/>
            <a:ext cx="5543550" cy="1036850"/>
          </a:xfrm>
          <a:prstGeom prst="rect">
            <a:avLst/>
          </a:prstGeom>
        </p:spPr>
      </p:pic>
    </p:spTree>
    <p:extLst>
      <p:ext uri="{BB962C8B-B14F-4D97-AF65-F5344CB8AC3E}">
        <p14:creationId xmlns:p14="http://schemas.microsoft.com/office/powerpoint/2010/main" val="12783875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876736" y="3866504"/>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018308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3048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2419043" y="2312509"/>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m:t>
                              </m:r>
                            </m:sup>
                          </m:sSup>
                        </m:den>
                      </m:f>
                    </m:oMath>
                  </m:oMathPara>
                </a14:m>
                <a:endParaRPr lang="en-US" sz="320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2419043" y="2312509"/>
                <a:ext cx="7272632" cy="941733"/>
              </a:xfrm>
              <a:prstGeom prst="rect">
                <a:avLst/>
              </a:prstGeom>
              <a:blipFill>
                <a:blip r:embed="rId2"/>
                <a:stretch>
                  <a:fillRect l="-697" r="-523" b="-11842"/>
                </a:stretch>
              </a:blipFill>
            </p:spPr>
            <p:txBody>
              <a:bodyPr/>
              <a:lstStyle/>
              <a:p>
                <a:r>
                  <a:rPr lang="en-US">
                    <a:noFill/>
                  </a:rPr>
                  <a:t> </a:t>
                </a:r>
              </a:p>
            </p:txBody>
          </p:sp>
        </mc:Fallback>
      </mc:AlternateContent>
    </p:spTree>
    <p:extLst>
      <p:ext uri="{BB962C8B-B14F-4D97-AF65-F5344CB8AC3E}">
        <p14:creationId xmlns:p14="http://schemas.microsoft.com/office/powerpoint/2010/main" val="3125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1658816" y="1412631"/>
            <a:ext cx="4354607" cy="2209800"/>
          </a:xfrm>
          <a:prstGeom prst="rect">
            <a:avLst/>
          </a:prstGeom>
        </p:spPr>
      </p:pic>
      <p:sp>
        <p:nvSpPr>
          <p:cNvPr id="5" name="Rectangle 4"/>
          <p:cNvSpPr/>
          <p:nvPr/>
        </p:nvSpPr>
        <p:spPr>
          <a:xfrm>
            <a:off x="3716215" y="3012831"/>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394410" y="1279797"/>
            <a:ext cx="3352824" cy="2266434"/>
          </a:xfrm>
          <a:prstGeom prst="rect">
            <a:avLst/>
          </a:prstGeom>
        </p:spPr>
      </p:pic>
      <p:sp>
        <p:nvSpPr>
          <p:cNvPr id="7" name="Rectangle 6"/>
          <p:cNvSpPr/>
          <p:nvPr/>
        </p:nvSpPr>
        <p:spPr>
          <a:xfrm>
            <a:off x="8821616" y="2983523"/>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3716216" y="3713871"/>
            <a:ext cx="4118627" cy="2642969"/>
          </a:xfrm>
          <a:prstGeom prst="rect">
            <a:avLst/>
          </a:prstGeom>
        </p:spPr>
      </p:pic>
      <p:sp>
        <p:nvSpPr>
          <p:cNvPr id="9" name="Rectangle 8"/>
          <p:cNvSpPr/>
          <p:nvPr/>
        </p:nvSpPr>
        <p:spPr>
          <a:xfrm>
            <a:off x="6840416" y="5655715"/>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02276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21148" y="3429000"/>
            <a:ext cx="5425029" cy="2971799"/>
          </a:xfrm>
          <a:prstGeom prst="rect">
            <a:avLst/>
          </a:prstGeom>
        </p:spPr>
      </p:pic>
      <p:sp>
        <p:nvSpPr>
          <p:cNvPr id="5" name="TextBox 4"/>
          <p:cNvSpPr txBox="1"/>
          <p:nvPr/>
        </p:nvSpPr>
        <p:spPr>
          <a:xfrm>
            <a:off x="8212347" y="6031466"/>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188922" y="4577776"/>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32197" y="3451070"/>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56932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normAutofit/>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6" name="Picture 5">
            <a:extLst>
              <a:ext uri="{FF2B5EF4-FFF2-40B4-BE49-F238E27FC236}">
                <a16:creationId xmlns:a16="http://schemas.microsoft.com/office/drawing/2014/main" id="{A297CD62-43A3-8F40-9FBF-4D1FD56CF792}"/>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7852619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2909233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399672" y="1348547"/>
            <a:ext cx="1078878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6" name="Picture 5">
            <a:extLst>
              <a:ext uri="{FF2B5EF4-FFF2-40B4-BE49-F238E27FC236}">
                <a16:creationId xmlns:a16="http://schemas.microsoft.com/office/drawing/2014/main" id="{227C8C9B-1643-2D40-8DD5-68B839511ECF}"/>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094467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40198813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6067761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02768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pPr algn="ctr"/>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6664632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𝒘</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a:t>
                </a:r>
                <a:r>
                  <a:rPr lang="en-US" b="1" dirty="0"/>
                  <a:t>only give correct updates for the last weight layer</a:t>
                </a:r>
                <a:r>
                  <a:rPr lang="en-US" dirty="0"/>
                  <a:t>! </a:t>
                </a:r>
              </a:p>
              <a:p>
                <a:r>
                  <a:rPr lang="en-US" dirty="0"/>
                  <a:t>For deeper networks, computing the gradients requires looking back through all the earlier layers in the network, even though the loss is only computed with respect to the output of the network.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60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490D0A0-C4D5-564D-A476-F062285DF259}"/>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1818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3216131" y="2879747"/>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1 </m:t>
                              </m:r>
                              <m:r>
                                <a:rPr lang="en-US" sz="3200" i="1">
                                  <a:latin typeface="Cambria Math" panose="02040503050406030204" pitchFamily="18" charset="0"/>
                                </a:rPr>
                                <m:t>𝑖𝑓</m:t>
                              </m:r>
                              <m:r>
                                <a:rPr lang="en-US" sz="3200" i="1">
                                  <a:latin typeface="Cambria Math" panose="02040503050406030204" pitchFamily="18" charset="0"/>
                                </a:rPr>
                                <m:t> </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e>
                                  <m:r>
                                    <a:rPr lang="en-US" sz="3200" i="1">
                                      <a:latin typeface="Cambria Math" panose="02040503050406030204" pitchFamily="18" charset="0"/>
                                    </a:rPr>
                                    <m:t>𝑥</m:t>
                                  </m:r>
                                </m:e>
                              </m:d>
                              <m:r>
                                <a:rPr lang="en-US" sz="3200" i="1">
                                  <a:latin typeface="Cambria Math" panose="02040503050406030204" pitchFamily="18" charset="0"/>
                                </a:rPr>
                                <m:t>&gt;0.5</m:t>
                              </m:r>
                            </m:e>
                            <m:e>
                              <m:r>
                                <a:rPr lang="en-US" sz="3200" i="1">
                                  <a:latin typeface="Cambria Math" panose="02040503050406030204" pitchFamily="18" charset="0"/>
                                </a:rPr>
                                <m:t>0 </m:t>
                              </m:r>
                              <m:r>
                                <a:rPr lang="en-US" sz="3200" i="1">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3216131" y="2879747"/>
                <a:ext cx="4882683" cy="1098506"/>
              </a:xfrm>
              <a:prstGeom prst="rect">
                <a:avLst/>
              </a:prstGeom>
              <a:blipFill>
                <a:blip r:embed="rId3"/>
                <a:stretch>
                  <a:fillRect l="-25195" t="-225000" r="-1558" b="-321591"/>
                </a:stretch>
              </a:blipFill>
            </p:spPr>
            <p:txBody>
              <a:bodyPr/>
              <a:lstStyle/>
              <a:p>
                <a:r>
                  <a:rPr lang="en-US">
                    <a:noFill/>
                  </a:rPr>
                  <a:t> </a:t>
                </a:r>
              </a:p>
            </p:txBody>
          </p:sp>
        </mc:Fallback>
      </mc:AlternateContent>
    </p:spTree>
    <p:extLst>
      <p:ext uri="{BB962C8B-B14F-4D97-AF65-F5344CB8AC3E}">
        <p14:creationId xmlns:p14="http://schemas.microsoft.com/office/powerpoint/2010/main" val="1090532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9214536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8103024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5181600" y="4056935"/>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181600" y="4056935"/>
                <a:ext cx="2549710" cy="497829"/>
              </a:xfrm>
              <a:prstGeom prst="rect">
                <a:avLst/>
              </a:prstGeom>
              <a:blipFill>
                <a:blip r:embed="rId3"/>
                <a:stretch>
                  <a:fillRect l="-3483" b="-30000"/>
                </a:stretch>
              </a:blipFill>
            </p:spPr>
            <p:txBody>
              <a:bodyPr/>
              <a:lstStyle/>
              <a:p>
                <a:r>
                  <a:rPr lang="en-US">
                    <a:noFill/>
                  </a:rPr>
                  <a:t> </a:t>
                </a:r>
              </a:p>
            </p:txBody>
          </p:sp>
        </mc:Fallback>
      </mc:AlternateContent>
    </p:spTree>
    <p:extLst>
      <p:ext uri="{BB962C8B-B14F-4D97-AF65-F5344CB8AC3E}">
        <p14:creationId xmlns:p14="http://schemas.microsoft.com/office/powerpoint/2010/main" val="16237630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1B6CF5-9135-754C-86EB-B187D64887C6}"/>
                  </a:ext>
                </a:extLst>
              </p:cNvPr>
              <p:cNvSpPr txBox="1"/>
              <p:nvPr/>
            </p:nvSpPr>
            <p:spPr>
              <a:xfrm>
                <a:off x="4800600" y="202980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𝑑𝑥</m:t>
                          </m:r>
                        </m:den>
                      </m:f>
                    </m:oMath>
                  </m:oMathPara>
                </a14:m>
                <a:endParaRPr lang="en-US" sz="2600" i="1" dirty="0"/>
              </a:p>
            </p:txBody>
          </p:sp>
        </mc:Choice>
        <mc:Fallback xmlns="">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4800600" y="2029801"/>
                <a:ext cx="1990032" cy="760849"/>
              </a:xfrm>
              <a:prstGeom prst="rect">
                <a:avLst/>
              </a:prstGeom>
              <a:blipFill>
                <a:blip r:embed="rId3"/>
                <a:stretch>
                  <a:fillRect l="-5732" t="-4918" r="-318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A7976-4089-6249-8103-79EB62FB22E4}"/>
                  </a:ext>
                </a:extLst>
              </p:cNvPr>
              <p:cNvSpPr txBox="1"/>
              <p:nvPr/>
            </p:nvSpPr>
            <p:spPr>
              <a:xfrm>
                <a:off x="4648201" y="423845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𝑑𝑤</m:t>
                          </m:r>
                        </m:num>
                        <m:den>
                          <m:r>
                            <a:rPr lang="en-US" sz="2600" i="1">
                              <a:latin typeface="Cambria Math" panose="02040503050406030204" pitchFamily="18" charset="0"/>
                            </a:rPr>
                            <m:t>𝑑𝑥</m:t>
                          </m:r>
                        </m:den>
                      </m:f>
                    </m:oMath>
                  </m:oMathPara>
                </a14:m>
                <a:endParaRPr lang="en-US" sz="2600" dirty="0"/>
              </a:p>
            </p:txBody>
          </p:sp>
        </mc:Choice>
        <mc:Fallback xmlns="">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4648201" y="4238450"/>
                <a:ext cx="2749151" cy="760849"/>
              </a:xfrm>
              <a:prstGeom prst="rect">
                <a:avLst/>
              </a:prstGeom>
              <a:blipFill>
                <a:blip r:embed="rId4"/>
                <a:stretch>
                  <a:fillRect l="-4147" t="-4918" r="-2304" b="-14754"/>
                </a:stretch>
              </a:blipFill>
            </p:spPr>
            <p:txBody>
              <a:bodyPr/>
              <a:lstStyle/>
              <a:p>
                <a:r>
                  <a:rPr lang="en-US">
                    <a:noFill/>
                  </a:rPr>
                  <a:t> </a:t>
                </a:r>
              </a:p>
            </p:txBody>
          </p:sp>
        </mc:Fallback>
      </mc:AlternateContent>
    </p:spTree>
    <p:extLst>
      <p:ext uri="{BB962C8B-B14F-4D97-AF65-F5344CB8AC3E}">
        <p14:creationId xmlns:p14="http://schemas.microsoft.com/office/powerpoint/2010/main" val="80766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549CA9C-22E3-F746-832E-E0010A980230}"/>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3" name="Rectangle 12">
                <a:extLst>
                  <a:ext uri="{FF2B5EF4-FFF2-40B4-BE49-F238E27FC236}">
                    <a16:creationId xmlns:a16="http://schemas.microsoft.com/office/drawing/2014/main" id="{2549CA9C-22E3-F746-832E-E0010A980230}"/>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19727112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91F45F3-60C5-B545-943B-3E28AE8F3E2C}"/>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5" name="Rectangle 14">
                <a:extLst>
                  <a:ext uri="{FF2B5EF4-FFF2-40B4-BE49-F238E27FC236}">
                    <a16:creationId xmlns:a16="http://schemas.microsoft.com/office/drawing/2014/main" id="{691F45F3-60C5-B545-943B-3E28AE8F3E2C}"/>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21681609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2285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24406473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[2]</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5964980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with logistic regression, we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We use:</a:t>
                </a:r>
              </a:p>
              <a:p>
                <a:r>
                  <a:rPr lang="en-US" b="1" dirty="0"/>
                  <a:t>A cross entropy loss function</a:t>
                </a:r>
                <a:r>
                  <a:rPr lang="en-US" dirty="0"/>
                  <a:t> </a:t>
                </a:r>
                <a:r>
                  <a:rPr lang="en-US" b="1" dirty="0"/>
                  <a:t> </a:t>
                </a:r>
                <a:endParaRPr lang="en-US" dirty="0"/>
              </a:p>
              <a:p>
                <a:r>
                  <a:rPr lang="en-US" b="1" dirty="0"/>
                  <a:t>Gradient descent to perform optimization</a:t>
                </a:r>
                <a:endParaRPr lang="en-US" dirty="0"/>
              </a:p>
              <a:p>
                <a:r>
                  <a:rPr lang="en-US" b="1" dirty="0"/>
                  <a:t>Error back propagation to compute the gradient of the loss function</a:t>
                </a:r>
              </a:p>
              <a:p>
                <a:endParaRPr lang="en-US" b="1" dirty="0"/>
              </a:p>
              <a:p>
                <a:r>
                  <a:rPr lang="en-US" dirty="0"/>
                  <a:t>Since Neural Networks combine many perceptron-like neural units, we have many more parameters in the models (weights and biases).  This allows us to train systems to perform even more sophisticated tasks.  </a:t>
                </a:r>
                <a:endParaRPr lang="en-US" b="1" dirty="0"/>
              </a:p>
              <a:p>
                <a:r>
                  <a:rPr lang="en-US" dirty="0"/>
                  <a:t>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r="-965"/>
                </a:stretch>
              </a:blipFill>
            </p:spPr>
            <p:txBody>
              <a:bodyPr/>
              <a:lstStyle/>
              <a:p>
                <a:r>
                  <a:rPr lang="en-US">
                    <a:noFill/>
                  </a:rPr>
                  <a:t> </a:t>
                </a:r>
              </a:p>
            </p:txBody>
          </p:sp>
        </mc:Fallback>
      </mc:AlternateContent>
    </p:spTree>
    <p:extLst>
      <p:ext uri="{BB962C8B-B14F-4D97-AF65-F5344CB8AC3E}">
        <p14:creationId xmlns:p14="http://schemas.microsoft.com/office/powerpoint/2010/main" val="302176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11466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695328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3040</TotalTime>
  <Words>9654</Words>
  <Application>Microsoft Macintosh PowerPoint</Application>
  <PresentationFormat>Widescreen</PresentationFormat>
  <Paragraphs>817</Paragraphs>
  <Slides>90</Slides>
  <Notes>56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90</vt:i4>
      </vt:variant>
    </vt:vector>
  </HeadingPairs>
  <TitlesOfParts>
    <vt:vector size="101" baseType="lpstr">
      <vt:lpstr>Arial</vt:lpstr>
      <vt:lpstr>Calibri</vt:lpstr>
      <vt:lpstr>Cambria</vt:lpstr>
      <vt:lpstr>Cambria Math</vt:lpstr>
      <vt:lpstr>CMMI10</vt:lpstr>
      <vt:lpstr>CMR10</vt:lpstr>
      <vt:lpstr>CMSY10</vt:lpstr>
      <vt:lpstr>NimbusRomNo9L</vt:lpstr>
      <vt:lpstr>Open Sans</vt:lpstr>
      <vt:lpstr>Open Sans SemiBold</vt:lpstr>
      <vt:lpstr>Office Theme</vt:lpstr>
      <vt:lpstr>Module 13: Neural Networks</vt:lpstr>
      <vt:lpstr>Logistic Regression</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PowerPoint Presentation</vt:lpstr>
      <vt:lpstr>Loss functions for probabilistic classification</vt:lpstr>
      <vt:lpstr>PowerPoint Presentation</vt:lpstr>
      <vt:lpstr>Loss functions for probabilistic classification</vt:lpstr>
      <vt:lpstr>PowerPoint Presentation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PowerPoint Presentation</vt:lpstr>
      <vt:lpstr>Iteratively find minimum</vt:lpstr>
      <vt:lpstr>PowerPoint Presentation</vt:lpstr>
      <vt:lpstr>How much should we update the parameter by?</vt:lpstr>
      <vt:lpstr>Stochastic Gradient Descent</vt:lpstr>
      <vt:lpstr>Gradient descent</vt:lpstr>
      <vt:lpstr>Many dimensions</vt:lpstr>
      <vt:lpstr>PowerPoint Presentation</vt:lpstr>
      <vt:lpstr>Updating each dimension wi</vt:lpstr>
      <vt:lpstr>PowerPoint Presentation</vt:lpstr>
      <vt:lpstr>The Gradient </vt:lpstr>
      <vt:lpstr>Average Loss</vt:lpstr>
      <vt:lpstr>Batch Training </vt:lpstr>
      <vt:lpstr>Stochastic gradient descent algorithm </vt:lpstr>
      <vt:lpstr>Worked example</vt:lpstr>
      <vt:lpstr>PowerPoint Presentation</vt:lpstr>
      <vt:lpstr>Worked example</vt:lpstr>
      <vt:lpstr>PowerPoint Presentation</vt:lpstr>
      <vt:lpstr>Worked example</vt:lpstr>
      <vt:lpstr>Mini-batch training </vt:lpstr>
      <vt:lpstr>Regularization </vt:lpstr>
      <vt:lpstr>Multinomial logistic regression </vt:lpstr>
      <vt:lpstr>Softmax</vt:lpstr>
      <vt:lpstr>Neural Networks</vt:lpstr>
      <vt:lpstr>Review: Perceptron</vt:lpstr>
      <vt:lpstr>Neural Networks</vt:lpstr>
      <vt:lpstr>Neural Networks: A brain-inspired metaphor</vt:lpstr>
      <vt:lpstr>A single neuron</vt:lpstr>
      <vt:lpstr>Neural networks</vt:lpstr>
      <vt:lpstr>Perceptron -&gt; Logistic Regression</vt:lpstr>
      <vt:lpstr>Perceptron</vt:lpstr>
      <vt:lpstr>Sigmoid neurons</vt:lpstr>
      <vt:lpstr>Sigmoid neuron</vt:lpstr>
      <vt:lpstr>Smoothness is crucial</vt:lpstr>
      <vt:lpstr>Activation Functions</vt:lpstr>
      <vt:lpstr>Activation Functions</vt:lpstr>
      <vt:lpstr>Feed-Forward Neural Network</vt:lpstr>
      <vt:lpstr>Equations for a feedforward network </vt:lpstr>
      <vt:lpstr>Equations for a feedforward network </vt:lpstr>
      <vt:lpstr>Equations for a feedforward network </vt:lpstr>
      <vt:lpstr>Equations for a feedforward network </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Summary</vt:lpstr>
      <vt:lpstr>Next time: Neural Language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47</cp:revision>
  <dcterms:created xsi:type="dcterms:W3CDTF">2020-11-19T15:12:32Z</dcterms:created>
  <dcterms:modified xsi:type="dcterms:W3CDTF">2023-11-21T18:28:30Z</dcterms:modified>
</cp:coreProperties>
</file>